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57" r:id="rId5"/>
    <p:sldId id="260" r:id="rId6"/>
    <p:sldId id="271" r:id="rId7"/>
    <p:sldId id="273" r:id="rId8"/>
    <p:sldId id="279" r:id="rId9"/>
    <p:sldId id="258" r:id="rId10"/>
    <p:sldId id="265" r:id="rId11"/>
    <p:sldId id="266" r:id="rId12"/>
    <p:sldId id="259" r:id="rId13"/>
    <p:sldId id="267" r:id="rId14"/>
    <p:sldId id="272" r:id="rId15"/>
    <p:sldId id="268" r:id="rId16"/>
    <p:sldId id="263" r:id="rId17"/>
    <p:sldId id="262" r:id="rId18"/>
    <p:sldId id="269" r:id="rId19"/>
    <p:sldId id="277" r:id="rId20"/>
    <p:sldId id="278" r:id="rId21"/>
    <p:sldId id="270" r:id="rId22"/>
    <p:sldId id="281" r:id="rId23"/>
    <p:sldId id="26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9EA9FE0-A5DB-413A-AD03-122BECC9FFD4}" type="datetimeFigureOut">
              <a:rPr lang="en-US" smtClean="0"/>
              <a:pPr/>
              <a:t>3/28/2020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09080AF-4E00-4F4E-91B6-597446ACA6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smtClean="0"/>
              <a:t>Емоција страха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3240" y="6286520"/>
            <a:ext cx="5754608" cy="354856"/>
          </a:xfrm>
        </p:spPr>
        <p:txBody>
          <a:bodyPr/>
          <a:lstStyle/>
          <a:p>
            <a:r>
              <a:rPr lang="sr-Cyrl-RS" smtClean="0"/>
              <a:t>школски психолог-Снежана Рафаиловић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Обрада страха у мозгу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Таламус прикупља сензорне податке из чула.</a:t>
            </a:r>
          </a:p>
          <a:p>
            <a:r>
              <a:rPr lang="sr-Cyrl-RS" smtClean="0"/>
              <a:t>Сензорни кортекс прима те податке и интерпретира их, организује информације за </a:t>
            </a:r>
          </a:p>
          <a:p>
            <a:r>
              <a:rPr lang="sr-Cyrl-RS" smtClean="0"/>
              <a:t>хипоталамус (борба или бег)</a:t>
            </a:r>
          </a:p>
          <a:p>
            <a:r>
              <a:rPr lang="sr-Cyrl-RS" smtClean="0"/>
              <a:t>амигдале (страх)</a:t>
            </a:r>
          </a:p>
          <a:p>
            <a:r>
              <a:rPr lang="sr-Cyrl-RS" smtClean="0"/>
              <a:t>хипокампус (памћење)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Амигдале ослобађају хормоне у тело који особу доводе у стање будности.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Када је особа сигурна амигдала ту информацију шаље у префронтални кортекс где се чувају за сличне будуће ситуације, познато као “консолидација меморије”.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 lnSpcReduction="20000"/>
          </a:bodyPr>
          <a:lstStyle/>
          <a:p>
            <a:endParaRPr lang="sr-Cyrl-RS" smtClean="0"/>
          </a:p>
          <a:p>
            <a:pPr>
              <a:buNone/>
            </a:pP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2. Емотивни одговор:</a:t>
            </a:r>
          </a:p>
          <a:p>
            <a:pPr>
              <a:buNone/>
            </a:pPr>
            <a:endParaRPr lang="sr-Cyrl-RS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sr-Cyrl-RS" smtClean="0"/>
              <a:t>Личан.</a:t>
            </a:r>
          </a:p>
          <a:p>
            <a:r>
              <a:rPr lang="sr-Cyrl-RS" smtClean="0"/>
              <a:t>Учи се.</a:t>
            </a:r>
          </a:p>
          <a:p>
            <a:r>
              <a:rPr lang="sr-Cyrl-RS" smtClean="0"/>
              <a:t>Иако је физичка реакција иста,</a:t>
            </a:r>
          </a:p>
          <a:p>
            <a:pPr>
              <a:buNone/>
            </a:pPr>
            <a:r>
              <a:rPr lang="sr-Cyrl-RS" smtClean="0"/>
              <a:t>   зависно од  особе може се схватити као: </a:t>
            </a:r>
          </a:p>
          <a:p>
            <a:pPr>
              <a:buNone/>
            </a:pPr>
            <a:r>
              <a:rPr lang="sr-Cyrl-RS" smtClean="0"/>
              <a:t>   -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позитиван-</a:t>
            </a:r>
            <a:r>
              <a:rPr lang="sr-Cyrl-RS" smtClean="0"/>
              <a:t> забава (гледање хорор филмова, екстремни спортови)</a:t>
            </a:r>
          </a:p>
          <a:p>
            <a:pPr>
              <a:buNone/>
            </a:pPr>
            <a:r>
              <a:rPr lang="sr-Cyrl-RS" smtClean="0"/>
              <a:t>   -или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негативан-</a:t>
            </a:r>
            <a:r>
              <a:rPr lang="sr-Cyrl-RS" smtClean="0"/>
              <a:t> избегавају се ситуације које изазивају страх по сваку цену.</a:t>
            </a:r>
          </a:p>
          <a:p>
            <a:r>
              <a:rPr lang="sr-Cyrl-RS" smtClean="0"/>
              <a:t>Страхови појединаца не зависе само од њихове природе, већ их обликују друштвени односи и култура у којој живе, који усмеравају њихово разумевање када и колико страха да осећају.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smtClean="0"/>
              <a:t>четири начина: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RS" smtClean="0"/>
              <a:t>Одбрамбене реакције могу бити:</a:t>
            </a:r>
          </a:p>
          <a:p>
            <a:endParaRPr lang="sr-Cyrl-RS" smtClean="0"/>
          </a:p>
          <a:p>
            <a:r>
              <a:rPr lang="sr-Cyrl-RS" smtClean="0"/>
              <a:t>Смрзавање (паралисаност)</a:t>
            </a:r>
          </a:p>
          <a:p>
            <a:r>
              <a:rPr lang="sr-Cyrl-RS" smtClean="0"/>
              <a:t>Бег</a:t>
            </a:r>
          </a:p>
          <a:p>
            <a:r>
              <a:rPr lang="sr-Cyrl-RS" smtClean="0"/>
              <a:t>Борба (вика) или страх</a:t>
            </a:r>
          </a:p>
          <a:p>
            <a:r>
              <a:rPr lang="sr-Cyrl-RS" smtClean="0"/>
              <a:t>Склоним се пријатељски </a:t>
            </a:r>
          </a:p>
          <a:p>
            <a:pPr>
              <a:buNone/>
            </a:pPr>
            <a:r>
              <a:rPr lang="sr-Cyrl-RS" smtClean="0"/>
              <a:t>   (обраћање другима за помоћ или социјалну подршку или стварање  ситуације мање напете, опасне или неугодне на неки начин.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/>
          <a:lstStyle/>
          <a:p>
            <a:pPr algn="ctr"/>
            <a:r>
              <a:rPr lang="sr-Cyrl-RS" smtClean="0"/>
              <a:t>анксиозност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429288"/>
          </a:xfrm>
        </p:spPr>
        <p:txBody>
          <a:bodyPr/>
          <a:lstStyle/>
          <a:p>
            <a:r>
              <a:rPr lang="sr-Cyrl-RS" smtClean="0"/>
              <a:t>Стални страх се може назвати анксиозношћу ако се стално осећамо забринуто, а да не знамо зашто. Немогућност да индентификујемо окидач спречава нас да се уклонимо из саме ситуације или стварне претње. 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Иако је за многе људе уобичајено искуство, може се сматрати поремећајем уколико се понавља, упорно и интезивно омета основне животне активности, као  што су рад и спавање.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Пост-трауматски стрес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8868"/>
            <a:ext cx="7239000" cy="4026868"/>
          </a:xfrm>
        </p:spPr>
        <p:txBody>
          <a:bodyPr/>
          <a:lstStyle/>
          <a:p>
            <a:pPr>
              <a:buNone/>
            </a:pPr>
            <a:r>
              <a:rPr lang="sr-Cyrl-RS" smtClean="0"/>
              <a:t>   Може бити изазван ситуацијом која је слична прошлој трауми, датуму у којем се траума догодила, одређеној мисли или односом који ствара проблем сличан претходно доживљеној трауми.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страх од непознатог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smtClean="0"/>
              <a:t>Ирационални страх који изазива негативно размишљање (забринутост) које произилази из анксиозности праћене субјективним осећајем страха.</a:t>
            </a:r>
          </a:p>
          <a:p>
            <a:r>
              <a:rPr lang="sr-Cyrl-RS" smtClean="0"/>
              <a:t>На пример-наставак школовања неке особе могу видети као ризик који им може изазвати страх и стрес, и радије ће радити већ научене ствари, него истраживати. То може довести до навика као што су лењост и одлагање.</a:t>
            </a:r>
          </a:p>
          <a:p>
            <a:r>
              <a:rPr lang="sr-Cyrl-RS" smtClean="0"/>
              <a:t>Двосмислене и противуречне поруке могу развити овај страх.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научен страх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Људи иновирају специфичне страхове учењем-условљавање страха.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Може се научити личним искуством- ако се гледа и доживи несрећа или ако се примети код других.</a:t>
            </a:r>
          </a:p>
          <a:p>
            <a:endParaRPr lang="sr-Cyrl-RS" smtClean="0"/>
          </a:p>
          <a:p>
            <a:r>
              <a:rPr lang="sr-Cyrl-RS" smtClean="0"/>
              <a:t>На емоцију страха утиче пол-боље га испољавају особе мушког пола а жене га боље препознају.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7239000" cy="46698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sr-Cyrl-RS" smtClean="0"/>
              <a:t>   Зато није ни чудо да одређене опасности, као што је тренутно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нови коронавирус назван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 (SARS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COV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) а име болести је (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COVID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en-US" smtClean="0">
                <a:solidFill>
                  <a:schemeClr val="tx2">
                    <a:lumMod val="75000"/>
                  </a:schemeClr>
                </a:solidFill>
              </a:rPr>
              <a:t>19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) </a:t>
            </a:r>
            <a:r>
              <a:rPr lang="sr-Cyrl-RS" smtClean="0"/>
              <a:t>изазивају емоцију страха, јер страх помаже да нас заштити и самим тим је прилагодљив, функционалан и неопходан.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   Међутим, постоји још један важан аспект осећаја који треба узети у обзир да, када се активира страх, он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утиче на процене и изборе у тренутној ситуацији</a:t>
            </a:r>
            <a:r>
              <a:rPr lang="sr-Cyrl-RS" smtClean="0"/>
              <a:t>,</a:t>
            </a:r>
            <a:r>
              <a:rPr lang="en-US" smtClean="0"/>
              <a:t> </a:t>
            </a:r>
            <a:r>
              <a:rPr lang="sr-Cyrl-RS" smtClean="0"/>
              <a:t>што може бити важно за доношење одлука, као и за опстанак.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/>
          <a:lstStyle/>
          <a:p>
            <a:r>
              <a:rPr lang="sr-Cyrl-RS" smtClean="0"/>
              <a:t>Током кризе,</a:t>
            </a:r>
          </a:p>
          <a:p>
            <a:pPr>
              <a:buNone/>
            </a:pPr>
            <a:r>
              <a:rPr lang="sr-Cyrl-RS" smtClean="0"/>
              <a:t>   понашање људи може бити непредвидиво. </a:t>
            </a:r>
          </a:p>
          <a:p>
            <a:endParaRPr lang="sr-Cyrl-RS" smtClean="0"/>
          </a:p>
          <a:p>
            <a:r>
              <a:rPr lang="sr-Cyrl-RS" smtClean="0"/>
              <a:t>Неко реагује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гневом</a:t>
            </a:r>
            <a:r>
              <a:rPr lang="sr-Cyrl-RS" smtClean="0"/>
              <a:t>,</a:t>
            </a:r>
          </a:p>
          <a:p>
            <a:pPr>
              <a:buNone/>
            </a:pPr>
            <a:r>
              <a:rPr lang="sr-Cyrl-RS" smtClean="0"/>
              <a:t>   други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страхом</a:t>
            </a:r>
            <a:r>
              <a:rPr lang="sr-Cyrl-RS" smtClean="0"/>
              <a:t>, </a:t>
            </a:r>
          </a:p>
          <a:p>
            <a:pPr>
              <a:buNone/>
            </a:pPr>
            <a:r>
              <a:rPr lang="sr-Cyrl-RS" smtClean="0"/>
              <a:t>   а поједини не показују </a:t>
            </a:r>
            <a:r>
              <a:rPr lang="sr-Cyrl-RS" smtClean="0">
                <a:solidFill>
                  <a:schemeClr val="tx2">
                    <a:lumMod val="75000"/>
                  </a:schemeClr>
                </a:solidFill>
              </a:rPr>
              <a:t>никакву реакцију.</a:t>
            </a:r>
          </a:p>
          <a:p>
            <a:endParaRPr lang="sr-Cyrl-RS" smtClean="0"/>
          </a:p>
          <a:p>
            <a:r>
              <a:rPr lang="sr-Cyrl-RS" smtClean="0">
                <a:solidFill>
                  <a:srgbClr val="FF0000"/>
                </a:solidFill>
              </a:rPr>
              <a:t>Зашто различито реагујемо у доба кризе?</a:t>
            </a:r>
          </a:p>
          <a:p>
            <a:pPr>
              <a:buNone/>
            </a:pPr>
            <a:r>
              <a:rPr lang="sr-Cyrl-RS" smtClean="0"/>
              <a:t>	Начин на који се осећамо не зависи само од ситуације, већ и од онога о чему размишљамо у том тренутку.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RS" smtClean="0"/>
              <a:t>   Особе које имају личну карактеристику којима доминира емоција страха , избећи ће ризиковање, док срећни или љути занемарују ризик и доносе релативно оптимистичне процене и изборе.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RS" smtClean="0"/>
              <a:t>   Стога је свест о вашим емоцијама и разматрање на који начин могу утицати на ваше одлучивање у одређеној ситуацији важно у вашем приступу животу, раду и циљевима.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Сигурно је такав случај и са емоцијом страха у свој својој сложености.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Sneza\Desktop\slika 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44" y="367944"/>
            <a:ext cx="7858180" cy="60884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Аклиматизација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00306"/>
            <a:ext cx="7239000" cy="3955430"/>
          </a:xfrm>
        </p:spPr>
        <p:txBody>
          <a:bodyPr/>
          <a:lstStyle/>
          <a:p>
            <a:r>
              <a:rPr lang="sr-Cyrl-RS" smtClean="0"/>
              <a:t>Вишекратно излагање сличним ситуацијама доводи до познавања што умањује и реакцију на  страх.</a:t>
            </a:r>
          </a:p>
          <a:p>
            <a:endParaRPr lang="sr-Cyrl-RS" smtClean="0"/>
          </a:p>
          <a:p>
            <a:r>
              <a:rPr lang="sr-Cyrl-RS" smtClean="0"/>
              <a:t>Реакција на страх се може полако минимизирати тако што се упознаје.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RS" smtClean="0"/>
              <a:t>   И страх и анксиозност се баве </a:t>
            </a:r>
          </a:p>
          <a:p>
            <a:pPr algn="ctr">
              <a:buNone/>
            </a:pPr>
            <a:r>
              <a:rPr lang="sr-Cyrl-RS" smtClean="0"/>
              <a:t>   неизвесним догађајима у будућности.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 страх је-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Снажна, примитивна, природна људска емоција.</a:t>
            </a:r>
          </a:p>
          <a:p>
            <a:r>
              <a:rPr lang="sr-Cyrl-RS" smtClean="0"/>
              <a:t>Механизам преживљања.</a:t>
            </a:r>
          </a:p>
          <a:p>
            <a:r>
              <a:rPr lang="sr-Cyrl-RS" smtClean="0"/>
              <a:t>Упозорење на опасност -да нешто непосредно  угрожава сигурност или безбедност.</a:t>
            </a:r>
          </a:p>
          <a:p>
            <a:r>
              <a:rPr lang="sr-Cyrl-RS" smtClean="0"/>
              <a:t>Једна од седам универзалних емоција  које доживљавају сви широм света.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mtClean="0"/>
              <a:t>страх је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Урођени-део људске природе.</a:t>
            </a:r>
          </a:p>
          <a:p>
            <a:r>
              <a:rPr lang="sr-Cyrl-RS" smtClean="0"/>
              <a:t>Спремност, припремљеност –генетски ефекат, резултат природне селекције.</a:t>
            </a:r>
          </a:p>
          <a:p>
            <a:r>
              <a:rPr lang="sr-Cyrl-RS" smtClean="0"/>
              <a:t>Резултат адаптација у различитим временским периодима.</a:t>
            </a:r>
          </a:p>
          <a:p>
            <a:r>
              <a:rPr lang="sr-Cyrl-RS" smtClean="0"/>
              <a:t>Може бити резултат искуства или трауме,</a:t>
            </a:r>
          </a:p>
          <a:p>
            <a:pPr>
              <a:buNone/>
            </a:pPr>
            <a:r>
              <a:rPr lang="sr-Cyrl-RS" smtClean="0"/>
              <a:t>   губитка контроле.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RS" smtClean="0"/>
              <a:t>Иако се традиционално сматра “негативном” емоцијом, страх заправо игра важну улогу  у очувању људи, јер нас мобилише да се носимо са потенцијалном опасношћу.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/>
          <a:lstStyle/>
          <a:p>
            <a:pPr algn="ctr"/>
            <a:r>
              <a:rPr lang="sr-Cyrl-RS" smtClean="0"/>
              <a:t>Када сте уплашени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Cyrl-RS" smtClean="0"/>
          </a:p>
          <a:p>
            <a:r>
              <a:rPr lang="sr-Cyrl-RS" smtClean="0"/>
              <a:t>Обрве су хоризонталније, горњи капак се подиже у страну, више се излаже беоњача ока, усне су затегнуте и истегнуте, отворене и опуштене.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Глас има виши и напетији тон. Може и вриснути.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85794"/>
            <a:ext cx="4986364" cy="498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7239000" cy="1214446"/>
          </a:xfrm>
        </p:spPr>
        <p:txBody>
          <a:bodyPr>
            <a:normAutofit fontScale="90000"/>
          </a:bodyPr>
          <a:lstStyle/>
          <a:p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>       на страх реагујемо-</a:t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071546"/>
            <a:ext cx="7239000" cy="5572164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AutoNum type="arabicPeriod"/>
            </a:pPr>
            <a:r>
              <a:rPr lang="sr-Cyrl-RS" sz="3800" b="1" smtClean="0">
                <a:solidFill>
                  <a:schemeClr val="bg2">
                    <a:lumMod val="50000"/>
                  </a:schemeClr>
                </a:solidFill>
              </a:rPr>
              <a:t>Физиолошки-биохемијски: </a:t>
            </a:r>
          </a:p>
          <a:p>
            <a:pPr marL="514350" indent="-514350">
              <a:buNone/>
            </a:pPr>
            <a:endParaRPr lang="sr-Cyrl-RS" smtClean="0"/>
          </a:p>
          <a:p>
            <a:r>
              <a:rPr lang="sr-Cyrl-RS" smtClean="0"/>
              <a:t>сужавањем периферних крвних судова што доводи до црвенила;</a:t>
            </a:r>
          </a:p>
          <a:p>
            <a:r>
              <a:rPr lang="sr-Cyrl-RS" smtClean="0"/>
              <a:t>удруживањем центалних судова;</a:t>
            </a:r>
          </a:p>
          <a:p>
            <a:r>
              <a:rPr lang="sr-Cyrl-RS" smtClean="0"/>
              <a:t>убрзаним дисањем и радом срца;</a:t>
            </a:r>
          </a:p>
          <a:p>
            <a:r>
              <a:rPr lang="sr-Cyrl-RS" smtClean="0"/>
              <a:t>повећаном напетости мишића;</a:t>
            </a:r>
          </a:p>
          <a:p>
            <a:r>
              <a:rPr lang="sr-Cyrl-RS" smtClean="0"/>
              <a:t>појачаним знојењме;</a:t>
            </a:r>
          </a:p>
          <a:p>
            <a:r>
              <a:rPr lang="sr-Cyrl-RS" smtClean="0"/>
              <a:t>повећаном глукозом у крви и </a:t>
            </a:r>
            <a:r>
              <a:rPr lang="sr-Cyrl-RS" smtClean="0"/>
              <a:t>серумски</a:t>
            </a:r>
            <a:r>
              <a:rPr lang="sr-Cyrl-RS" smtClean="0"/>
              <a:t>м</a:t>
            </a:r>
            <a:r>
              <a:rPr lang="sr-Cyrl-RS" smtClean="0"/>
              <a:t> калцијумом</a:t>
            </a:r>
            <a:endParaRPr lang="sr-Cyrl-RS" smtClean="0"/>
          </a:p>
          <a:p>
            <a:r>
              <a:rPr lang="sr-Cyrl-RS" smtClean="0"/>
              <a:t>порастом </a:t>
            </a:r>
            <a:r>
              <a:rPr lang="sr-Cyrl-RS" smtClean="0"/>
              <a:t>белих крвних </a:t>
            </a:r>
            <a:r>
              <a:rPr lang="sr-Cyrl-RS" smtClean="0"/>
              <a:t>зрнаца</a:t>
            </a:r>
            <a:endParaRPr lang="sr-Cyrl-RS" smtClean="0"/>
          </a:p>
          <a:p>
            <a:r>
              <a:rPr lang="sr-Cyrl-RS" smtClean="0"/>
              <a:t>будношћу која доводи по поремећаја спавања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Cyrl-RS" smtClean="0"/>
              <a:t> Ово је: </a:t>
            </a:r>
          </a:p>
          <a:p>
            <a:r>
              <a:rPr lang="sr-Cyrl-RS" smtClean="0"/>
              <a:t>универзална реакција</a:t>
            </a:r>
          </a:p>
          <a:p>
            <a:r>
              <a:rPr lang="sr-Cyrl-RS" smtClean="0"/>
              <a:t>аутоматска</a:t>
            </a:r>
          </a:p>
          <a:p>
            <a:r>
              <a:rPr lang="sr-Cyrl-RS" smtClean="0"/>
              <a:t>пресудна за опстанак</a:t>
            </a:r>
          </a:p>
          <a:p>
            <a:r>
              <a:rPr lang="sr-Cyrl-RS" smtClean="0"/>
              <a:t>последица еволуције</a:t>
            </a:r>
          </a:p>
          <a:p>
            <a:r>
              <a:rPr lang="sr-Cyrl-RS" smtClean="0"/>
              <a:t>позната као “бори се или бежи”</a:t>
            </a:r>
          </a:p>
          <a:p>
            <a:endParaRPr lang="sr-Cyrl-RS" smtClean="0"/>
          </a:p>
          <a:p>
            <a:r>
              <a:rPr lang="sr-Cyrl-RS" smtClean="0"/>
              <a:t>Са овим физиолошким променама свест остварује осећај страха.</a:t>
            </a:r>
          </a:p>
          <a:p>
            <a:endParaRPr lang="sr-Cyrl-R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354</TotalTime>
  <Words>872</Words>
  <Application>Microsoft Office PowerPoint</Application>
  <PresentationFormat>On-screen Show (4:3)</PresentationFormat>
  <Paragraphs>104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Opulent</vt:lpstr>
      <vt:lpstr>Емоција страха</vt:lpstr>
      <vt:lpstr>Slide 2</vt:lpstr>
      <vt:lpstr>Slide 3</vt:lpstr>
      <vt:lpstr> страх је-</vt:lpstr>
      <vt:lpstr>страх је</vt:lpstr>
      <vt:lpstr>Slide 6</vt:lpstr>
      <vt:lpstr>Када сте уплашени</vt:lpstr>
      <vt:lpstr>Slide 8</vt:lpstr>
      <vt:lpstr>             на страх реагујемо-  </vt:lpstr>
      <vt:lpstr>Обрада страха у мозгу</vt:lpstr>
      <vt:lpstr>Slide 11</vt:lpstr>
      <vt:lpstr>Slide 12</vt:lpstr>
      <vt:lpstr>четири начина:</vt:lpstr>
      <vt:lpstr>анксиозност</vt:lpstr>
      <vt:lpstr>Пост-трауматски стрес</vt:lpstr>
      <vt:lpstr>страх од непознатог</vt:lpstr>
      <vt:lpstr>научен страх</vt:lpstr>
      <vt:lpstr>Slide 18</vt:lpstr>
      <vt:lpstr>Slide 19</vt:lpstr>
      <vt:lpstr>Slide 20</vt:lpstr>
      <vt:lpstr>Slide 21</vt:lpstr>
      <vt:lpstr>Slide 22</vt:lpstr>
      <vt:lpstr>Аклиматизација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Емоција страха</dc:title>
  <dc:creator>Sneza</dc:creator>
  <cp:lastModifiedBy>Sneza</cp:lastModifiedBy>
  <cp:revision>39</cp:revision>
  <dcterms:created xsi:type="dcterms:W3CDTF">2020-03-27T18:45:15Z</dcterms:created>
  <dcterms:modified xsi:type="dcterms:W3CDTF">2020-03-28T20:46:28Z</dcterms:modified>
</cp:coreProperties>
</file>