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9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1" r:id="rId15"/>
    <p:sldId id="272" r:id="rId16"/>
    <p:sldId id="268" r:id="rId17"/>
    <p:sldId id="273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897D6F50-A451-4C89-9567-A7134C6B6929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2B14E9A-B583-4361-9234-9A19FC550B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86050" y="2428868"/>
            <a:ext cx="6215106" cy="2286016"/>
          </a:xfrm>
        </p:spPr>
        <p:txBody>
          <a:bodyPr/>
          <a:lstStyle/>
          <a:p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Cyrl-RS" smtClean="0"/>
              <a:t/>
            </a:r>
            <a:br>
              <a:rPr lang="sr-Cyrl-RS" smtClean="0"/>
            </a:br>
            <a:r>
              <a:rPr lang="sr-Latn-RS" smtClean="0"/>
              <a:t>COVID-19</a:t>
            </a:r>
            <a:r>
              <a:rPr lang="sr-Cyrl-RS" smtClean="0"/>
              <a:t>: Психолошки ефекти изолације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1868" y="5786454"/>
            <a:ext cx="5114778" cy="458306"/>
          </a:xfrm>
        </p:spPr>
        <p:txBody>
          <a:bodyPr>
            <a:normAutofit fontScale="92500"/>
          </a:bodyPr>
          <a:lstStyle/>
          <a:p>
            <a:r>
              <a:rPr lang="sr-Cyrl-RS" smtClean="0"/>
              <a:t>школски психолог-Снежана Рафаиловић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Cyrl-RS" smtClean="0"/>
              <a:t>Масовна </a:t>
            </a:r>
            <a:r>
              <a:rPr lang="sr-Cyrl-RS" smtClean="0">
                <a:solidFill>
                  <a:srgbClr val="FF0000"/>
                </a:solidFill>
              </a:rPr>
              <a:t>изолација</a:t>
            </a:r>
            <a:r>
              <a:rPr lang="sr-Cyrl-RS" smtClean="0"/>
              <a:t> такође </a:t>
            </a:r>
            <a:r>
              <a:rPr lang="sr-Cyrl-RS" smtClean="0">
                <a:solidFill>
                  <a:srgbClr val="FF0000"/>
                </a:solidFill>
              </a:rPr>
              <a:t>повећава анксиозност </a:t>
            </a:r>
            <a:r>
              <a:rPr lang="sr-Cyrl-RS" smtClean="0"/>
              <a:t>из више разлога:</a:t>
            </a:r>
            <a:endParaRPr lang="en-US" smtClean="0"/>
          </a:p>
          <a:p>
            <a:pPr lvl="0"/>
            <a:r>
              <a:rPr lang="sr-Cyrl-RS" smtClean="0"/>
              <a:t>Мера има значајност, што указује да власти верују да је </a:t>
            </a:r>
            <a:r>
              <a:rPr lang="sr-Cyrl-RS" smtClean="0">
                <a:solidFill>
                  <a:srgbClr val="FF0000"/>
                </a:solidFill>
              </a:rPr>
              <a:t>ситуација тешка </a:t>
            </a:r>
            <a:r>
              <a:rPr lang="sr-Cyrl-RS" smtClean="0"/>
              <a:t>и да се може погоршати.</a:t>
            </a:r>
          </a:p>
          <a:p>
            <a:pPr lvl="0">
              <a:buNone/>
            </a:pPr>
            <a:endParaRPr lang="en-US" smtClean="0"/>
          </a:p>
          <a:p>
            <a:pPr lvl="0"/>
            <a:r>
              <a:rPr lang="sr-Cyrl-RS" smtClean="0"/>
              <a:t>Наметање мере првенствено у корист других који нису оболели смањује поверење и сигурност за оне који су оболели-уверење,  </a:t>
            </a:r>
            <a:r>
              <a:rPr lang="sr-Cyrl-RS" smtClean="0">
                <a:solidFill>
                  <a:srgbClr val="FF0000"/>
                </a:solidFill>
              </a:rPr>
              <a:t>да ли власти раде у мом најбољем интересу.</a:t>
            </a:r>
          </a:p>
          <a:p>
            <a:pPr lvl="0">
              <a:buNone/>
            </a:pPr>
            <a:endParaRPr lang="en-US" smtClean="0"/>
          </a:p>
          <a:p>
            <a:pPr lvl="0"/>
            <a:r>
              <a:rPr lang="sr-Cyrl-RS" smtClean="0"/>
              <a:t>Изолација или карантин је по дефиницији повезана са перципирањем </a:t>
            </a:r>
            <a:r>
              <a:rPr lang="sr-Cyrl-RS" smtClean="0">
                <a:solidFill>
                  <a:srgbClr val="FF0000"/>
                </a:solidFill>
              </a:rPr>
              <a:t>губитка контроле </a:t>
            </a:r>
            <a:r>
              <a:rPr lang="sr-Cyrl-RS" smtClean="0"/>
              <a:t>и </a:t>
            </a:r>
            <a:r>
              <a:rPr lang="sr-Cyrl-RS" smtClean="0">
                <a:solidFill>
                  <a:srgbClr val="FF0000"/>
                </a:solidFill>
              </a:rPr>
              <a:t>осећајем заробљености</a:t>
            </a:r>
            <a:r>
              <a:rPr lang="sr-Cyrl-RS" smtClean="0"/>
              <a:t>, који се појачавају у ситуацији ако је породица раздвојена.</a:t>
            </a:r>
          </a:p>
          <a:p>
            <a:pPr lvl="0">
              <a:buNone/>
            </a:pPr>
            <a:endParaRPr lang="en-US" smtClean="0"/>
          </a:p>
          <a:p>
            <a:pPr lvl="0"/>
            <a:r>
              <a:rPr lang="sr-Cyrl-RS" smtClean="0"/>
              <a:t>Утицај гласина се повећава. Жеља за чињеницама ескалира и непостојање јасних порука повећава страх и тера људе да траже информације из мање поузданих извора. </a:t>
            </a:r>
          </a:p>
          <a:p>
            <a:pPr lvl="0">
              <a:buNone/>
            </a:pPr>
            <a:r>
              <a:rPr lang="sr-Cyrl-RS" smtClean="0"/>
              <a:t>    За неке, кумулативни ефекат ових утицаја може бити озбиљан.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7239000" cy="5027000"/>
          </a:xfrm>
        </p:spPr>
        <p:txBody>
          <a:bodyPr/>
          <a:lstStyle/>
          <a:p>
            <a:r>
              <a:rPr lang="sr-Cyrl-RS" smtClean="0"/>
              <a:t>Повећана анксиознос се испољава у повећању броја пацијената који се обраћају лекару а нису оболели. Болесници ниског ризика често беспомоћно и нетачно изјављују да су  болесни, као последица високог нивоа анксиозности, што их тера да потраже помоћ због симптома којима иначе не би придавали толики значај.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Стигма се повећава. </a:t>
            </a:r>
          </a:p>
          <a:p>
            <a:r>
              <a:rPr lang="sr-Cyrl-RS" smtClean="0"/>
              <a:t>Инфициране  особе се социјално избегавају, дискриминишу. 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Могући су и дугорочни ефекти. </a:t>
            </a:r>
          </a:p>
          <a:p>
            <a:r>
              <a:rPr lang="sr-Cyrl-RS" smtClean="0"/>
              <a:t>Постојање потенцијалног гнева због званичних мера,  током присилне изолације. 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smtClean="0"/>
              <a:t>Размишљате да ли чешће прање руку као мера заштите може прећи у ОКП?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Ритуално прање руку је један од симптома опсесивно компулзивних поремећаја, јер привремено особу растерећује или смањује напетост и страх, али се потреба убрзо понавља.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Разликовати од прања руку као мере заштите од заразе.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Помоћ потражити ако и након прања руку мислите да су оне и даље прљаве, ако руке перете више пута заредом тако да се сапуном пажљиво испере испод сваког нокта, често и стално проверавате да ли су руке опране.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214422"/>
            <a:ext cx="7406188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Мањи  психолошки ефекти су: 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Када је изолација добро објашњена.</a:t>
            </a:r>
          </a:p>
          <a:p>
            <a:pPr>
              <a:buNone/>
            </a:pPr>
            <a:r>
              <a:rPr lang="sr-Cyrl-RS" smtClean="0"/>
              <a:t> </a:t>
            </a:r>
          </a:p>
          <a:p>
            <a:r>
              <a:rPr lang="sr-Cyrl-RS" smtClean="0"/>
              <a:t>Промовисана као алтруистичка </a:t>
            </a:r>
          </a:p>
          <a:p>
            <a:pPr>
              <a:buNone/>
            </a:pPr>
            <a:r>
              <a:rPr lang="sr-Cyrl-RS" smtClean="0"/>
              <a:t>   (несебична брига за друге људе).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neza\Desktop\12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71546"/>
            <a:ext cx="7239000" cy="45255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844" y="1609416"/>
            <a:ext cx="9001156" cy="4846320"/>
          </a:xfrm>
        </p:spPr>
        <p:txBody>
          <a:bodyPr/>
          <a:lstStyle/>
          <a:p>
            <a:pPr>
              <a:buNone/>
            </a:pPr>
            <a:r>
              <a:rPr lang="sr-Cyrl-RS" smtClean="0"/>
              <a:t>Савет:</a:t>
            </a:r>
          </a:p>
          <a:p>
            <a:endParaRPr lang="sr-Cyrl-RS" smtClean="0"/>
          </a:p>
          <a:p>
            <a:r>
              <a:rPr lang="sr-Cyrl-RS" smtClean="0"/>
              <a:t>Изаберите алтруизам јер је бољи од компулзивности.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/>
          <a:lstStyle/>
          <a:p>
            <a:r>
              <a:rPr lang="sr-Cyrl-RS" smtClean="0"/>
              <a:t>Током избијања болести</a:t>
            </a:r>
            <a:r>
              <a:rPr lang="sr-Latn-RS" smtClean="0"/>
              <a:t> COVID-19</a:t>
            </a:r>
            <a:r>
              <a:rPr lang="sr-Cyrl-RS" smtClean="0"/>
              <a:t> анксиозност</a:t>
            </a:r>
            <a:r>
              <a:rPr lang="sr-Latn-RS" smtClean="0"/>
              <a:t>, забринутост,</a:t>
            </a:r>
            <a:r>
              <a:rPr lang="sr-Cyrl-RS" smtClean="0"/>
              <a:t> код људи расте и масовна изолација ће је вероватно знатно повећати.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Појава новог коронавируса створила је збуњујућу ситуацију праћену уобичајеном бесном реакцијом на пандемију</a:t>
            </a:r>
            <a:r>
              <a:rPr lang="sr-Latn-RS" smtClean="0"/>
              <a:t>.</a:t>
            </a:r>
            <a:endParaRPr lang="sr-Cyrl-RS" smtClean="0"/>
          </a:p>
          <a:p>
            <a:pPr>
              <a:buNone/>
            </a:pPr>
            <a:endParaRPr lang="sr-Latn-RS" smtClean="0"/>
          </a:p>
          <a:p>
            <a:r>
              <a:rPr lang="sr-Latn-RS" smtClean="0"/>
              <a:t>K</a:t>
            </a:r>
            <a:r>
              <a:rPr lang="sr-Cyrl-RS" smtClean="0"/>
              <a:t>ао и увек у раним фазама чињенице су нејасне.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428604"/>
            <a:ext cx="8001056" cy="60271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smtClean="0"/>
              <a:t>Питамо се: 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Колико људи је оболело?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Колика је стопа смртности?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Који је период инкубације </a:t>
            </a:r>
          </a:p>
          <a:p>
            <a:pPr>
              <a:buNone/>
            </a:pPr>
            <a:r>
              <a:rPr lang="sr-Cyrl-RS" smtClean="0"/>
              <a:t>   (од инфицираности до појаве првих симптома)?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Колико се раширила?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Колико ће трајати? </a:t>
            </a:r>
          </a:p>
          <a:p>
            <a:pPr>
              <a:buNone/>
            </a:pPr>
            <a:endParaRPr lang="sr-Latn-RS" smtClean="0"/>
          </a:p>
          <a:p>
            <a:r>
              <a:rPr lang="sr-Cyrl-RS" smtClean="0"/>
              <a:t> И неизбежно </a:t>
            </a:r>
          </a:p>
          <a:p>
            <a:pPr>
              <a:buNone/>
            </a:pPr>
            <a:r>
              <a:rPr lang="sr-Cyrl-RS" smtClean="0"/>
              <a:t>    „Колико бисмо требали бити забринути“?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Cyrl-RS" smtClean="0"/>
              <a:t> Питамо се: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Да ли сам инфициран/а, а да не знам?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Како ћу препознати инфекцију у раној фази, што раније, јер је исход повољнији?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Да ли сам због тога инфицирао/ла друге?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Да ли ћу моћи да се лечим/излечим?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Размишљања о могућем финансијском губитку (губитку посла);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Свакодневно проверавање било каквог физичког симптома који може бити потенцијално повезан са инфекцијом (пушачки кашаљ, мала  температура, главобоља, бол у леђима, умор...).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7239000" cy="6027132"/>
          </a:xfrm>
        </p:spPr>
        <p:txBody>
          <a:bodyPr>
            <a:normAutofit fontScale="85000" lnSpcReduction="20000"/>
          </a:bodyPr>
          <a:lstStyle/>
          <a:p>
            <a:r>
              <a:rPr lang="sr-Cyrl-RS" smtClean="0"/>
              <a:t>У Вухану, Кини, 20 милиона људи је било у модерном облику изолације.</a:t>
            </a:r>
          </a:p>
          <a:p>
            <a:pPr>
              <a:buNone/>
            </a:pPr>
            <a:endParaRPr lang="sr-Latn-RS" sz="1800" smtClean="0"/>
          </a:p>
          <a:p>
            <a:r>
              <a:rPr lang="sr-Cyrl-RS" smtClean="0"/>
              <a:t> Изолација неизбежно има психолошки ефекат. </a:t>
            </a:r>
          </a:p>
          <a:p>
            <a:pPr>
              <a:buNone/>
            </a:pPr>
            <a:endParaRPr lang="sr-Latn-RS" sz="1800" smtClean="0"/>
          </a:p>
          <a:p>
            <a:r>
              <a:rPr lang="sr-Cyrl-RS" smtClean="0"/>
              <a:t>Неки од њих су</a:t>
            </a:r>
            <a:r>
              <a:rPr lang="sr-Latn-RS" smtClean="0"/>
              <a:t>:</a:t>
            </a:r>
            <a:endParaRPr lang="sr-Cyrl-RS" smtClean="0"/>
          </a:p>
          <a:p>
            <a:pPr>
              <a:buNone/>
            </a:pPr>
            <a:endParaRPr lang="sr-Latn-RS" sz="2000" smtClean="0"/>
          </a:p>
          <a:p>
            <a:pPr>
              <a:buNone/>
            </a:pPr>
            <a:r>
              <a:rPr lang="sr-Cyrl-RS" smtClean="0"/>
              <a:t>   -један број  људи ситуацију доживљавају као „</a:t>
            </a:r>
            <a:r>
              <a:rPr lang="sr-Cyrl-RS" smtClean="0">
                <a:solidFill>
                  <a:srgbClr val="FF0000"/>
                </a:solidFill>
              </a:rPr>
              <a:t>крај света“,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Cyrl-RS" smtClean="0"/>
              <a:t>   -други сматрају да су </a:t>
            </a:r>
            <a:r>
              <a:rPr lang="sr-Cyrl-RS" smtClean="0">
                <a:solidFill>
                  <a:srgbClr val="FF0000"/>
                </a:solidFill>
              </a:rPr>
              <a:t>болнице претрпане</a:t>
            </a:r>
            <a:r>
              <a:rPr lang="sr-Cyrl-RS" smtClean="0"/>
              <a:t>,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Cyrl-RS" smtClean="0"/>
              <a:t>   - јавља се забринутост због </a:t>
            </a:r>
            <a:r>
              <a:rPr lang="sr-Cyrl-RS" smtClean="0">
                <a:solidFill>
                  <a:srgbClr val="FF0000"/>
                </a:solidFill>
              </a:rPr>
              <a:t>несташице</a:t>
            </a:r>
            <a:r>
              <a:rPr lang="sr-Cyrl-RS" smtClean="0"/>
              <a:t> </a:t>
            </a:r>
          </a:p>
          <a:p>
            <a:pPr>
              <a:buNone/>
            </a:pPr>
            <a:r>
              <a:rPr lang="sr-Cyrl-RS" smtClean="0"/>
              <a:t>     хране,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Cyrl-RS" smtClean="0"/>
              <a:t>   -јавља се забринутост због могућег </a:t>
            </a:r>
            <a:r>
              <a:rPr lang="sr-Cyrl-RS" smtClean="0">
                <a:solidFill>
                  <a:srgbClr val="FF0000"/>
                </a:solidFill>
              </a:rPr>
              <a:t>губитка</a:t>
            </a:r>
          </a:p>
          <a:p>
            <a:pPr>
              <a:buNone/>
            </a:pPr>
            <a:r>
              <a:rPr lang="sr-Cyrl-RS" smtClean="0"/>
              <a:t>    посла.</a:t>
            </a:r>
          </a:p>
          <a:p>
            <a:pPr>
              <a:buNone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r>
              <a:rPr lang="sr-Cyrl-RS" smtClean="0"/>
              <a:t>Свакодневно се бомбардује различитим информацијама. 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Овде треба бити посебно опрезан.</a:t>
            </a:r>
          </a:p>
          <a:p>
            <a:pPr>
              <a:buNone/>
            </a:pPr>
            <a:r>
              <a:rPr lang="sr-Cyrl-RS" smtClean="0"/>
              <a:t> </a:t>
            </a:r>
          </a:p>
          <a:p>
            <a:r>
              <a:rPr lang="sr-Cyrl-RS" smtClean="0"/>
              <a:t> Новинари често и сами изазивају </a:t>
            </a:r>
            <a:r>
              <a:rPr lang="sr-Cyrl-RS" smtClean="0">
                <a:solidFill>
                  <a:srgbClr val="FF0000"/>
                </a:solidFill>
              </a:rPr>
              <a:t>панику</a:t>
            </a:r>
            <a:r>
              <a:rPr lang="sr-Cyrl-RS" smtClean="0"/>
              <a:t> која се заснива на мало провереним, оскудним доказима, а према искуству, што је новинар даље од догађаја, већа је вероватноћа да ће утицати на појаву панике. 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Ипак речи имају моћ.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7239000" cy="4643470"/>
          </a:xfrm>
        </p:spPr>
        <p:txBody>
          <a:bodyPr/>
          <a:lstStyle/>
          <a:p>
            <a:pPr>
              <a:buNone/>
            </a:pPr>
            <a:r>
              <a:rPr lang="sr-Cyrl-RS" smtClean="0"/>
              <a:t>   Приказивање званичних саопштења као непотребно дизање панике, може навести људе на закључак-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 да неко жели да их </a:t>
            </a:r>
            <a:r>
              <a:rPr lang="sr-Cyrl-RS" smtClean="0">
                <a:solidFill>
                  <a:srgbClr val="FF0000"/>
                </a:solidFill>
              </a:rPr>
              <a:t>контролише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 или да их </a:t>
            </a:r>
            <a:r>
              <a:rPr lang="sr-Cyrl-RS" smtClean="0">
                <a:solidFill>
                  <a:srgbClr val="FF0000"/>
                </a:solidFill>
              </a:rPr>
              <a:t>ускраћује</a:t>
            </a:r>
            <a:r>
              <a:rPr lang="sr-Cyrl-RS" smtClean="0"/>
              <a:t> за праве </a:t>
            </a:r>
            <a:r>
              <a:rPr lang="sr-Cyrl-RS" smtClean="0">
                <a:solidFill>
                  <a:srgbClr val="FF0000"/>
                </a:solidFill>
              </a:rPr>
              <a:t>информације</a:t>
            </a:r>
            <a:r>
              <a:rPr lang="sr-Cyrl-RS" smtClean="0"/>
              <a:t>, које могу погоршати ситуацију.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   Све ово може </a:t>
            </a:r>
            <a:r>
              <a:rPr lang="sr-Cyrl-RS" smtClean="0">
                <a:solidFill>
                  <a:srgbClr val="FF0000"/>
                </a:solidFill>
              </a:rPr>
              <a:t>удаљити од разумевања </a:t>
            </a:r>
            <a:r>
              <a:rPr lang="sr-Cyrl-RS" smtClean="0"/>
              <a:t>важних фактора који стоје у основи промене понашања, као што су нетачна сагледавања </a:t>
            </a:r>
            <a:r>
              <a:rPr lang="sr-Cyrl-RS" smtClean="0">
                <a:solidFill>
                  <a:srgbClr val="FF0000"/>
                </a:solidFill>
              </a:rPr>
              <a:t>ризика</a:t>
            </a:r>
            <a:r>
              <a:rPr lang="sr-Cyrl-RS" smtClean="0"/>
              <a:t> и уверења о томе како се </a:t>
            </a:r>
            <a:r>
              <a:rPr lang="sr-Cyrl-RS" smtClean="0">
                <a:solidFill>
                  <a:srgbClr val="FF0000"/>
                </a:solidFill>
              </a:rPr>
              <a:t>најбоље  заштитити</a:t>
            </a:r>
            <a:r>
              <a:rPr lang="sr-Cyrl-RS" smtClean="0"/>
              <a:t>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2533964"/>
          </a:xfrm>
        </p:spPr>
        <p:txBody>
          <a:bodyPr/>
          <a:lstStyle/>
          <a:p>
            <a:pPr>
              <a:buNone/>
            </a:pPr>
            <a:r>
              <a:rPr lang="sr-Cyrl-RS" smtClean="0"/>
              <a:t>  Током избијања болести, након прве смрти</a:t>
            </a:r>
            <a:r>
              <a:rPr lang="sr-Latn-RS" smtClean="0"/>
              <a:t>,</a:t>
            </a:r>
            <a:r>
              <a:rPr lang="sr-Cyrl-RS" smtClean="0"/>
              <a:t> анксиозност се повећава, као и после појачаног извештавања у медијима и све већег броја нових случајева.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8">
      <a:dk1>
        <a:sysClr val="windowText" lastClr="000000"/>
      </a:dk1>
      <a:lt1>
        <a:sysClr val="window" lastClr="FFFFFF"/>
      </a:lt1>
      <a:dk2>
        <a:srgbClr val="BFBF00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FFFF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112</TotalTime>
  <Words>722</Words>
  <Application>Microsoft Office PowerPoint</Application>
  <PresentationFormat>On-screen Show (4:3)</PresentationFormat>
  <Paragraphs>94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Opulent</vt:lpstr>
      <vt:lpstr>   COVID-19: Психолошки ефекти изолације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COVID-19: Психолошки ефекти изолације</dc:title>
  <dc:creator>Sneza</dc:creator>
  <cp:lastModifiedBy>Sneza</cp:lastModifiedBy>
  <cp:revision>14</cp:revision>
  <dcterms:created xsi:type="dcterms:W3CDTF">2020-03-29T18:47:02Z</dcterms:created>
  <dcterms:modified xsi:type="dcterms:W3CDTF">2020-03-29T21:43:28Z</dcterms:modified>
</cp:coreProperties>
</file>